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8"/>
  </p:notesMasterIdLst>
  <p:sldIdLst>
    <p:sldId id="859" r:id="rId3"/>
    <p:sldId id="1139" r:id="rId4"/>
    <p:sldId id="1140" r:id="rId5"/>
    <p:sldId id="1141" r:id="rId6"/>
    <p:sldId id="1201" r:id="rId7"/>
    <p:sldId id="1200" r:id="rId8"/>
    <p:sldId id="1145" r:id="rId9"/>
    <p:sldId id="1146" r:id="rId10"/>
    <p:sldId id="1202" r:id="rId11"/>
    <p:sldId id="1203" r:id="rId12"/>
    <p:sldId id="1147" r:id="rId13"/>
    <p:sldId id="1148" r:id="rId14"/>
    <p:sldId id="1152" r:id="rId15"/>
    <p:sldId id="1153" r:id="rId16"/>
    <p:sldId id="1154" r:id="rId17"/>
    <p:sldId id="1155" r:id="rId18"/>
    <p:sldId id="1204" r:id="rId19"/>
    <p:sldId id="1156" r:id="rId20"/>
    <p:sldId id="1157" r:id="rId21"/>
    <p:sldId id="1158" r:id="rId22"/>
    <p:sldId id="1159" r:id="rId23"/>
    <p:sldId id="1160" r:id="rId24"/>
    <p:sldId id="1161" r:id="rId25"/>
    <p:sldId id="1162" r:id="rId26"/>
    <p:sldId id="1205" r:id="rId27"/>
    <p:sldId id="1163" r:id="rId28"/>
    <p:sldId id="1164" r:id="rId29"/>
    <p:sldId id="1165" r:id="rId30"/>
    <p:sldId id="1172" r:id="rId31"/>
    <p:sldId id="1174" r:id="rId32"/>
    <p:sldId id="1177" r:id="rId33"/>
    <p:sldId id="1178" r:id="rId34"/>
    <p:sldId id="1179" r:id="rId35"/>
    <p:sldId id="1180" r:id="rId36"/>
    <p:sldId id="1181" r:id="rId37"/>
    <p:sldId id="1182" r:id="rId38"/>
    <p:sldId id="1206" r:id="rId39"/>
    <p:sldId id="1207" r:id="rId40"/>
    <p:sldId id="1183" r:id="rId41"/>
    <p:sldId id="1208" r:id="rId42"/>
    <p:sldId id="1190" r:id="rId43"/>
    <p:sldId id="1191" r:id="rId44"/>
    <p:sldId id="1192" r:id="rId45"/>
    <p:sldId id="1196" r:id="rId46"/>
    <p:sldId id="1209" r:id="rId4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6" autoAdjust="0"/>
  </p:normalViewPr>
  <p:slideViewPr>
    <p:cSldViewPr showGuides="1">
      <p:cViewPr varScale="1">
        <p:scale>
          <a:sx n="111" d="100"/>
          <a:sy n="111" d="100"/>
        </p:scale>
        <p:origin x="456" y="126"/>
      </p:cViewPr>
      <p:guideLst>
        <p:guide orient="horz" pos="215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66"/>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3.xml"/><Relationship Id="rId49" Type="http://schemas.openxmlformats.org/officeDocument/2006/relationships/presProps" Target="presProps.xml"/><Relationship Id="rId48" Type="http://schemas.openxmlformats.org/officeDocument/2006/relationships/notesMaster" Target="notesMasters/notesMaster1.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png"/><Relationship Id="rId3" Type="http://schemas.openxmlformats.org/officeDocument/2006/relationships/image" Target="../media/image9.png"/><Relationship Id="rId2" Type="http://schemas.openxmlformats.org/officeDocument/2006/relationships/image" Target="../media/image22.png"/><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31.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0.png"/><Relationship Id="rId1" Type="http://schemas.openxmlformats.org/officeDocument/2006/relationships/image" Target="../media/image39.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0.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44.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6.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7.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3" Type="http://schemas.openxmlformats.org/officeDocument/2006/relationships/image" Target="../media/image43.png"/><Relationship Id="rId2" Type="http://schemas.openxmlformats.org/officeDocument/2006/relationships/image" Target="../media/image50.png"/><Relationship Id="rId1" Type="http://schemas.openxmlformats.org/officeDocument/2006/relationships/image" Target="../media/image49.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4.png"/></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5.png"/><Relationship Id="rId1" Type="http://schemas.openxmlformats.org/officeDocument/2006/relationships/image" Target="../media/image54.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9.png"/><Relationship Id="rId2" Type="http://schemas.openxmlformats.org/officeDocument/2006/relationships/image" Target="../media/image42.png"/><Relationship Id="rId1" Type="http://schemas.openxmlformats.org/officeDocument/2006/relationships/image" Target="../media/image60.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9.png"/><Relationship Id="rId2" Type="http://schemas.openxmlformats.org/officeDocument/2006/relationships/image" Target="../media/image43.png"/><Relationship Id="rId1" Type="http://schemas.openxmlformats.org/officeDocument/2006/relationships/image" Target="../media/image61.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化工生产中的重要非金属元素</a:t>
            </a:r>
            <a:endParaRPr lang="zh-CN" altLang="en-US" sz="5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第二节　氮及其化合物</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1988840"/>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有强氧化性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在溶液中能氧化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既有氧化性又有还原性。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500;FounderCES"/>
          <p:cNvPicPr/>
          <p:nvPr/>
        </p:nvPicPr>
        <p:blipFill>
          <a:blip r:embed="rId1"/>
          <a:stretch>
            <a:fillRect/>
          </a:stretch>
        </p:blipFill>
        <p:spPr>
          <a:xfrm>
            <a:off x="478582" y="2151440"/>
            <a:ext cx="1872208" cy="36953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氮氧化物对环境的污染及防治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）常见的污染类型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光化学烟雾：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在紫外线作用下，与碳氢化合物发生一系列光化学反应，产生一种有毒的烟雾。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排入大气中后，与水反应最终生成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，随雨雪降到地面。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破坏臭氧层：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可使平流层中的臭氧减少，导致地面紫外线辐射量增加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尾气处理方法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碱液吸收法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工业尾气中的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常用碱液吸收处理，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的混合气体能被足量烧碱溶液完全吸收的条件是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催化转化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催化剂存在、加热条件下，可将氮氧化物转化为无毒气体（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在一定温度下催化转化为无毒气体（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）。一般适用于汽车尾气的处理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知识点2.eps" descr="id:2147491537;FounderCES"/>
          <p:cNvPicPr/>
          <p:nvPr/>
        </p:nvPicPr>
        <p:blipFill>
          <a:blip r:embed="rId1"/>
          <a:stretch>
            <a:fillRect/>
          </a:stretch>
        </p:blipFill>
        <p:spPr>
          <a:xfrm>
            <a:off x="550590" y="908719"/>
            <a:ext cx="1353907" cy="360041"/>
          </a:xfrm>
          <a:prstGeom prst="rect">
            <a:avLst/>
          </a:prstGeom>
        </p:spPr>
      </p:pic>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氨</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和铵盐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氨的分子结构和物理性质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06574" y="1988840"/>
          <a:ext cx="11440130" cy="1645920"/>
        </p:xfrm>
        <a:graphic>
          <a:graphicData uri="http://schemas.openxmlformats.org/drawingml/2006/table">
            <a:tbl>
              <a:tblPr firstRow="1" firstCol="1" bandRow="1"/>
              <a:tblGrid>
                <a:gridCol w="2288026"/>
                <a:gridCol w="2288026"/>
                <a:gridCol w="2912780"/>
                <a:gridCol w="1944216"/>
                <a:gridCol w="2007082"/>
              </a:tblGrid>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电子式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水溶性</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是否液化</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1097280">
                <a:tc>
                  <a:txBody>
                    <a:bodyPr/>
                    <a:lstStyle/>
                    <a:p>
                      <a:pPr algn="ctr" hangingPunct="0">
                        <a:lnSpc>
                          <a:spcPct val="150000"/>
                        </a:lnSpc>
                        <a:spcAft>
                          <a:spcPts val="0"/>
                        </a:spcAf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空气</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刺激</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性气</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味</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极易溶于水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700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易液化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用作制冷剂</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6145" name="cy35-16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126" y="2626322"/>
            <a:ext cx="1294897" cy="9208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）氨气的化学性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16.jpg" descr="id:2147491970;FounderCES"/>
          <p:cNvPicPr/>
          <p:nvPr/>
        </p:nvPicPr>
        <p:blipFill>
          <a:blip r:embed="rId1"/>
          <a:stretch>
            <a:fillRect/>
          </a:stretch>
        </p:blipFill>
        <p:spPr>
          <a:xfrm>
            <a:off x="2206774" y="2132856"/>
            <a:ext cx="6905294" cy="388843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）氨水的化学性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16a.jpg" descr="id:2147491977;FounderCES"/>
          <p:cNvPicPr/>
          <p:nvPr/>
        </p:nvPicPr>
        <p:blipFill>
          <a:blip r:embed="rId1"/>
          <a:stretch>
            <a:fillRect/>
          </a:stretch>
        </p:blipFill>
        <p:spPr>
          <a:xfrm>
            <a:off x="2841765" y="1556792"/>
            <a:ext cx="5485689" cy="158417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0775726" y="1633076"/>
            <a:ext cx="1070976" cy="342900"/>
          </a:xfrm>
          <a:prstGeom prst="rect">
            <a:avLst/>
          </a:prstGeom>
        </p:spPr>
      </p:pic>
      <p:pic>
        <p:nvPicPr>
          <p:cNvPr id="6" name="图片 5"/>
          <p:cNvPicPr>
            <a:picLocks noChangeAspect="1"/>
          </p:cNvPicPr>
          <p:nvPr/>
        </p:nvPicPr>
        <p:blipFill>
          <a:blip r:embed="rId1"/>
          <a:stretch>
            <a:fillRect/>
          </a:stretch>
        </p:blipFill>
        <p:spPr>
          <a:xfrm>
            <a:off x="378106" y="2178986"/>
            <a:ext cx="693792" cy="342900"/>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245971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铵盐及</a:t>
                </a:r>
                <a:r>
                  <a:rPr lang="en-US" altLang="zh-CN" b="1">
                    <a:solidFill>
                      <a:srgbClr val="000000"/>
                    </a:solidFill>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的检验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）铵盐的物理性质：铵盐都是无色或白色晶体，绝大多数铵盐易溶于水，</a:t>
                </a:r>
                <a:r>
                  <a:rPr lang="zh-CN" altLang="zh-CN" b="1">
                    <a:latin typeface="Times New Roman" panose="02020603050405020304" pitchFamily="18" charset="0"/>
                    <a:ea typeface="宋体" panose="02010600030101010101" pitchFamily="2" charset="-122"/>
                    <a:cs typeface="Times New Roman" panose="02020603050405020304" pitchFamily="18" charset="0"/>
                  </a:rPr>
                  <a:t>受热易分解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，与碱反应放出氨气。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）铵盐的化学性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2459712"/>
              </a:xfrm>
              <a:blipFill rotWithShape="1">
                <a:blip r:embed="rId2"/>
                <a:stretch>
                  <a:fillRect l="-2" t="-26" r="1" b="14"/>
                </a:stretch>
              </a:blipFill>
            </p:spPr>
            <p:txBody>
              <a:bodyPr/>
              <a:lstStyle/>
              <a:p>
                <a:r>
                  <a:rPr lang="zh-CN" altLang="en-US">
                    <a:noFill/>
                  </a:rPr>
                  <a:t> </a:t>
                </a:r>
              </a:p>
            </p:txBody>
          </p:sp>
        </mc:Fallback>
      </mc:AlternateContent>
      <p:pic>
        <p:nvPicPr>
          <p:cNvPr id="3" name="d694.jpg" descr="id:2147491984;FounderCES"/>
          <p:cNvPicPr/>
          <p:nvPr/>
        </p:nvPicPr>
        <p:blipFill>
          <a:blip r:embed="rId3"/>
          <a:stretch>
            <a:fillRect/>
          </a:stretch>
        </p:blipFill>
        <p:spPr>
          <a:xfrm>
            <a:off x="2710830" y="3212976"/>
            <a:ext cx="5811216" cy="294653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88840"/>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铵</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盐的热稳定性差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但受热分解不一定生成氨气和酸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原因是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具有较强的还原性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如硫酸铵、硝酸铵受热分解时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元素会发生变价。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1573;FounderCES"/>
          <p:cNvPicPr/>
          <p:nvPr/>
        </p:nvPicPr>
        <p:blipFill>
          <a:blip r:embed="rId1"/>
          <a:stretch>
            <a:fillRect/>
          </a:stretch>
        </p:blipFill>
        <p:spPr>
          <a:xfrm>
            <a:off x="406574" y="2079432"/>
            <a:ext cx="2016224" cy="47150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323136"/>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的检验步骤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待测液</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m:rPr>
                              <m:nor/>
                            </m:rPr>
                            <a:rPr lang="en-US" altLang="zh-CN" b="1">
                              <a:latin typeface="Cambria Math" panose="02040503050406030204" pitchFamily="18" charset="0"/>
                            </a:rPr>
                            <m:t>OH</m:t>
                          </m:r>
                          <m:r>
                            <m:rPr>
                              <m:nor/>
                            </m:rPr>
                            <a:rPr lang="zh-CN" altLang="en-US" b="1" baseline="30000">
                              <a:latin typeface="Cambria Math" panose="02040503050406030204" pitchFamily="18" charset="0"/>
                            </a:rPr>
                            <m:t>－</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呈碱性</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产生的气体能使湿润的红色石蕊试纸变蓝色，则证明含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323136"/>
              </a:xfrm>
              <a:blipFill rotWithShape="1">
                <a:blip r:embed="rId1"/>
                <a:stretch>
                  <a:fillRect l="-2" t="-27" r="1" b="1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氨气的制取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）实验室制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695.jpg" descr="id:2147491998;FounderCES"/>
          <p:cNvPicPr/>
          <p:nvPr/>
        </p:nvPicPr>
        <p:blipFill>
          <a:blip r:embed="rId1"/>
          <a:stretch>
            <a:fillRect/>
          </a:stretch>
        </p:blipFill>
        <p:spPr>
          <a:xfrm>
            <a:off x="3862958" y="1772816"/>
            <a:ext cx="3168352" cy="209311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知识过.eps" descr="id:2147487985;FounderCES"/>
          <p:cNvPicPr/>
          <p:nvPr/>
        </p:nvPicPr>
        <p:blipFill>
          <a:blip r:embed="rId1">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2"/>
          <a:stretch>
            <a:fillRect/>
          </a:stretch>
        </p:blipFill>
        <p:spPr>
          <a:xfrm>
            <a:off x="406574" y="1520590"/>
            <a:ext cx="1296144" cy="358243"/>
          </a:xfrm>
          <a:prstGeom prst="rect">
            <a:avLst/>
          </a:prstGeom>
        </p:spPr>
      </p:pic>
      <p:sp>
        <p:nvSpPr>
          <p:cNvPr id="13" name="内容占位符 1"/>
          <p:cNvSpPr txBox="1"/>
          <p:nvPr/>
        </p:nvSpPr>
        <p:spPr bwMode="auto">
          <a:xfrm>
            <a:off x="360854" y="134250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氮</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气及其氧化物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氮原子结构和氮元素的存在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）氮原子的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位、构、性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y35-14.jpg" descr="id:2147491903;FounderCES"/>
          <p:cNvPicPr/>
          <p:nvPr/>
        </p:nvPicPr>
        <p:blipFill>
          <a:blip r:embed="rId3"/>
          <a:stretch>
            <a:fillRect/>
          </a:stretch>
        </p:blipFill>
        <p:spPr>
          <a:xfrm>
            <a:off x="2062758" y="3212976"/>
            <a:ext cx="7507636" cy="2232248"/>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stretch>
            <a:fillRect/>
          </a:stretch>
        </p:blipFill>
        <p:spPr>
          <a:xfrm>
            <a:off x="406574" y="847386"/>
            <a:ext cx="11440128" cy="4753426"/>
          </a:xfrm>
          <a:prstGeom prst="rect">
            <a:avLst/>
          </a:prstGeom>
        </p:spPr>
      </p:pic>
      <mc:AlternateContent xmlns:mc="http://schemas.openxmlformats.org/markup-compatibility/2006">
        <mc:Choice xmlns:a14="http://schemas.microsoft.com/office/drawing/2010/main" Requires="a14">
          <p:sp>
            <p:nvSpPr>
              <p:cNvPr id="14" name="内容占位符 13"/>
              <p:cNvSpPr>
                <a:spLocks noGrp="1"/>
              </p:cNvSpPr>
              <p:nvPr>
                <p:ph idx="1"/>
              </p:nvPr>
            </p:nvSpPr>
            <p:spPr>
              <a:xfrm>
                <a:off x="360854" y="836712"/>
                <a:ext cx="11485848" cy="4844018"/>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用氯化铵加热分解可得到氨和氯化氢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但是遇冷后二者会立即化合成氯化铵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收集不到氨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故不能用氯化铵分解制备氨气。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发生装置为固体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KClO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的装置相同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净化装置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用碱石灰干燥。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收集装置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用向下排空气法收集。收集时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一般在管口塞一团棉花球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可减小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与空气的对流速率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收集到较纯净的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验满方法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放</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在试管口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试纸变蓝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将蘸有浓盐酸的玻璃棒靠近试管口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有白烟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14" name="内容占位符 13"/>
              <p:cNvSpPr>
                <a:spLocks noRot="1" noChangeAspect="1" noMove="1" noResize="1" noEditPoints="1" noAdjustHandles="1" noChangeArrowheads="1" noChangeShapeType="1" noTextEdit="1"/>
              </p:cNvSpPr>
              <p:nvPr>
                <p:ph idx="1"/>
              </p:nvPr>
            </p:nvSpPr>
            <p:spPr>
              <a:xfrm>
                <a:off x="360854" y="836712"/>
                <a:ext cx="11485848" cy="4844018"/>
              </a:xfrm>
              <a:blipFill rotWithShape="1">
                <a:blip r:embed="rId2"/>
                <a:stretch>
                  <a:fillRect l="-2" t="-9" r="1" b="-2189"/>
                </a:stretch>
              </a:blipFill>
            </p:spPr>
            <p:txBody>
              <a:bodyPr/>
              <a:lstStyle/>
              <a:p>
                <a:r>
                  <a:rPr lang="zh-CN" altLang="en-US">
                    <a:noFill/>
                  </a:rPr>
                  <a:t> </a:t>
                </a:r>
              </a:p>
            </p:txBody>
          </p:sp>
        </mc:Fallback>
      </mc:AlternateContent>
      <p:pic>
        <p:nvPicPr>
          <p:cNvPr id="20" name="名师点拨.eps" descr="id:2147492005;FounderCES"/>
          <p:cNvPicPr/>
          <p:nvPr/>
        </p:nvPicPr>
        <p:blipFill>
          <a:blip r:embed="rId3"/>
          <a:stretch>
            <a:fillRect/>
          </a:stretch>
        </p:blipFill>
        <p:spPr>
          <a:xfrm>
            <a:off x="478582" y="963476"/>
            <a:ext cx="1656184" cy="387310"/>
          </a:xfrm>
          <a:prstGeom prst="rect">
            <a:avLst/>
          </a:prstGeom>
        </p:spPr>
      </p:pic>
      <p:pic>
        <p:nvPicPr>
          <p:cNvPr id="22" name="图片 21"/>
          <p:cNvPicPr>
            <a:picLocks noChangeAspect="1"/>
          </p:cNvPicPr>
          <p:nvPr/>
        </p:nvPicPr>
        <p:blipFill>
          <a:blip r:embed="rId4"/>
          <a:stretch>
            <a:fillRect/>
          </a:stretch>
        </p:blipFill>
        <p:spPr>
          <a:xfrm>
            <a:off x="3367527" y="4618632"/>
            <a:ext cx="2897075" cy="342900"/>
          </a:xfrm>
          <a:prstGeom prst="rect">
            <a:avLst/>
          </a:prstGeom>
        </p:spPr>
      </p:pic>
      <p:sp>
        <p:nvSpPr>
          <p:cNvPr id="23" name="矩形 22"/>
          <p:cNvSpPr/>
          <p:nvPr/>
        </p:nvSpPr>
        <p:spPr>
          <a:xfrm>
            <a:off x="3295520" y="4546624"/>
            <a:ext cx="2969083" cy="461665"/>
          </a:xfrm>
          <a:prstGeom prst="rect">
            <a:avLst/>
          </a:prstGeom>
        </p:spPr>
        <p:txBody>
          <a:bodyPr wrap="none">
            <a:spAutoFit/>
          </a:bodyPr>
          <a:lstStyle/>
          <a:p>
            <a:r>
              <a:rPr lang="zh-CN" altLang="zh-CN" sz="2400">
                <a:solidFill>
                  <a:schemeClr val="tx1"/>
                </a:solidFill>
                <a:ea typeface="仿宋" panose="02010609060101010101" pitchFamily="49" charset="-122"/>
                <a:cs typeface="Times New Roman" panose="02020603050405020304" pitchFamily="18" charset="0"/>
              </a:rPr>
              <a:t>湿润的红色石蕊试纸</a:t>
            </a:r>
            <a:endParaRPr lang="zh-CN" altLang="en-US" sz="240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）快速制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406574" y="1481785"/>
              <a:ext cx="11440128" cy="3506280"/>
            </p:xfrm>
            <a:graphic>
              <a:graphicData uri="http://schemas.openxmlformats.org/drawingml/2006/table">
                <a:tbl>
                  <a:tblPr firstRow="1" firstCol="1" bandRow="1"/>
                  <a:tblGrid>
                    <a:gridCol w="2808312"/>
                    <a:gridCol w="8631816"/>
                  </a:tblGrid>
                  <a:tr h="37042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61115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加热浓氨水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693984">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浓氨水</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溶于水放热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促使氨水分解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浓度的增大有利于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的逸出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916729">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浓氨水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与水反应放热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的逸出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并增加溶液中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的浓度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的溶解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406574" y="1481785"/>
              <a:ext cx="11440128" cy="3506280"/>
            </p:xfrm>
            <a:graphic>
              <a:graphicData uri="http://schemas.openxmlformats.org/drawingml/2006/table">
                <a:tbl>
                  <a:tblPr firstRow="1" firstCol="1" bandRow="1"/>
                  <a:tblGrid>
                    <a:gridCol w="2808312"/>
                    <a:gridCol w="8631816"/>
                  </a:tblGrid>
                  <a:tr h="37042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或原理</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81661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加热浓氨水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693984">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浓氨水</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溶于水放热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促使氨水分解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浓度的增大有利于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的逸出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916729">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浓氨水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固体</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与水反应放热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促进</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的逸出</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并增加溶液中</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的浓度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减少</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的溶解</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Fallback>
      </mc:AlternateContent>
      <p:sp>
        <p:nvSpPr>
          <p:cNvPr id="4" name="内容占位符 1"/>
          <p:cNvSpPr txBox="1"/>
          <p:nvPr/>
        </p:nvSpPr>
        <p:spPr bwMode="auto">
          <a:xfrm>
            <a:off x="360854" y="516448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）工业制取：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2NH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a:stretch>
            <a:fillRect/>
          </a:stretch>
        </p:blipFill>
        <p:spPr>
          <a:xfrm>
            <a:off x="3934966" y="5157192"/>
            <a:ext cx="1509321" cy="72008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3.eps" descr="id:2147491580;FounderCES"/>
          <p:cNvPicPr/>
          <p:nvPr/>
        </p:nvPicPr>
        <p:blipFill>
          <a:blip r:embed="rId1"/>
          <a:stretch>
            <a:fillRect/>
          </a:stretch>
        </p:blipFill>
        <p:spPr>
          <a:xfrm>
            <a:off x="484310" y="872548"/>
            <a:ext cx="1290416" cy="343158"/>
          </a:xfrm>
          <a:prstGeom prst="rect">
            <a:avLst/>
          </a:prstGeom>
        </p:spPr>
      </p:pic>
      <p:sp>
        <p:nvSpPr>
          <p:cNvPr id="4" name="内容占位符 3"/>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硝</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硝酸是无色、易挥发、有刺激性气味的液体。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d696.jpg" descr="id:2147492027;FounderCES"/>
          <p:cNvPicPr/>
          <p:nvPr/>
        </p:nvPicPr>
        <p:blipFill>
          <a:blip r:embed="rId2"/>
          <a:stretch>
            <a:fillRect/>
          </a:stretch>
        </p:blipFill>
        <p:spPr>
          <a:xfrm>
            <a:off x="2710830" y="3068960"/>
            <a:ext cx="5573043" cy="2088232"/>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2"/>
              <p:cNvSpPr txBox="1">
                <a:spLocks noGrp="1"/>
              </p:cNvSpPr>
              <p:nvPr>
                <p:ph idx="1"/>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）不稳定性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en-US" altLang="zh-CN" b="1" i="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t> </m:t>
                            </m:r>
                            <m:r>
                              <a:rPr lang="zh-CN" altLang="en-US" b="1">
                                <a:latin typeface="Cambria Math" panose="02040503050406030204" pitchFamily="18" charset="0"/>
                              </a:rPr>
                              <m:t>△</m:t>
                            </m:r>
                            <m:r>
                              <a:rPr lang="en-US" altLang="zh-CN" b="1">
                                <a:latin typeface="Cambria Math" panose="02040503050406030204" pitchFamily="18" charset="0"/>
                              </a:rPr>
                              <m:t>     </m:t>
                            </m:r>
                            <m:r>
                              <a:rPr lang="en-US" altLang="zh-CN" b="1" i="1">
                                <a:latin typeface="Cambria Math" panose="02040503050406030204" pitchFamily="18" charset="0"/>
                              </a:rPr>
                              <m:t>   </m:t>
                            </m:r>
                          </m:e>
                        </m:bar>
                      </m:num>
                      <m:den>
                        <m:r>
                          <m:rPr>
                            <m:nor/>
                          </m:rPr>
                          <a:rPr lang="zh-CN" altLang="en-US" b="1">
                            <a:latin typeface="Cambria Math" panose="02040503050406030204" pitchFamily="18" charset="0"/>
                          </a:rPr>
                          <m:t>或光照</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2"/>
              <p:cNvSpPr txBox="1">
                <a:spLocks noRot="1" noChangeAspect="1" noMove="1" noResize="1" noEditPoints="1" noAdjustHandles="1" noChangeArrowheads="1" noChangeShapeType="1" noTextEdit="1"/>
              </p:cNvSpPr>
              <p:nvPr>
                <p:ph idx="1"/>
              </p:nvPr>
            </p:nvSpPr>
            <p:spPr bwMode="auto">
              <a:prstGeom prst="rect">
                <a:avLst/>
              </a:prstGeom>
              <a:blipFill rotWithShape="1">
                <a:blip r:embed="rId1"/>
                <a:stretch>
                  <a:fillRect l="-2" t="-97" r="1" b="-14306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内容占位符 6"/>
              <p:cNvSpPr txBox="1"/>
              <p:nvPr/>
            </p:nvSpPr>
            <p:spPr bwMode="auto">
              <a:xfrm>
                <a:off x="360854" y="2492896"/>
                <a:ext cx="11485848" cy="229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）强氧化性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浓、稀硝酸均具或光照有强氧化性，且浓度越大，氧化性越强，其还原产物的价态越高。还原产物一般为浓硝酸</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，稀硝酸</a:t>
                </a:r>
                <a14:m>
                  <m:oMath xmlns:m="http://schemas.openxmlformats.org/officeDocument/2006/math">
                    <m:m>
                      <m:mPr>
                        <m:mcs>
                          <m:mc>
                            <m:mcPr>
                              <m:count m:val="1"/>
                              <m:mcJc m:val="center"/>
                            </m:mcPr>
                          </m:mc>
                        </m:mcs>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mPr>
                      <m:m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mr>
                      <m:mr>
                        <m:e>
                          <m:acc>
                            <m:accPr>
                              <m: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acc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；很稀的硝酸的还原产物也可能为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6"/>
              <p:cNvSpPr txBox="1">
                <a:spLocks noRot="1" noChangeAspect="1" noMove="1" noResize="1" noEditPoints="1" noAdjustHandles="1" noChangeArrowheads="1" noChangeShapeType="1" noTextEdit="1"/>
              </p:cNvSpPr>
              <p:nvPr/>
            </p:nvSpPr>
            <p:spPr bwMode="auto">
              <a:xfrm>
                <a:off x="360854" y="2492896"/>
                <a:ext cx="11485848" cy="2293256"/>
              </a:xfrm>
              <a:prstGeom prst="rect">
                <a:avLst/>
              </a:prstGeom>
              <a:blipFill rotWithShape="1">
                <a:blip r:embed="rId2"/>
                <a:stretch>
                  <a:fillRect l="-2" t="-23" r="1" b="-1840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06574" y="980728"/>
              <a:ext cx="11377263" cy="4934966"/>
            </p:xfrm>
            <a:graphic>
              <a:graphicData uri="http://schemas.openxmlformats.org/drawingml/2006/table">
                <a:tbl>
                  <a:tblPr firstRow="1" firstCol="1" bandRow="1"/>
                  <a:tblGrid>
                    <a:gridCol w="3168352"/>
                    <a:gridCol w="8208911"/>
                  </a:tblGrid>
                  <a:tr h="1479589">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与除</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Au</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外的大部分金属反应</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但不生成氢气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1" marR="3822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稀硝酸与铜反应的化学方程式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稀</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浓硝酸与铜反应的化学方程式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32" marR="229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800043">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与非金属反应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1" marR="3822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浓硝酸与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反应的化学方程式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32" marR="229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1464784">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与还原性化合物</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1" marR="3822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可氧化</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等还原性物质。如与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溶液反应</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3Fe</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3Fe</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2932" marR="229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06574" y="980728"/>
              <a:ext cx="11377263" cy="4934966"/>
            </p:xfrm>
            <a:graphic>
              <a:graphicData uri="http://schemas.openxmlformats.org/drawingml/2006/table">
                <a:tbl>
                  <a:tblPr firstRow="1" firstCol="1" bandRow="1"/>
                  <a:tblGrid>
                    <a:gridCol w="3168352"/>
                    <a:gridCol w="8208911"/>
                  </a:tblGrid>
                  <a:tr h="2449830">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与除</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Au</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外的大部分金属反应</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但不生成氢气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1" marR="3822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22932" marR="229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125158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与非金属反应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1" marR="3822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22932" marR="229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1508760">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与还原性化合物</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8221" marR="38221"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22932" marR="22932"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908720"/>
            <a:ext cx="11485848" cy="4272452"/>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硝酸能将大多数金属</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如铜等</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氧化成其高价态的硝酸盐</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浓硝酸生成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稀硝酸生成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常温下</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浓硝酸能使铁、铝发生钝化</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这是因为浓硝酸将铁、铝容器表面氧化</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形成致密的氧化物薄膜。在加热条件下</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可破坏该氧化膜</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从而使反应继续进行。</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王水是浓硝酸和浓盐酸按体积比</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混合形成的溶液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能使一些不溶于硝酸的金属</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如金、铂等</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溶解。</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浓硝酸与非金属反应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还原产物一般是</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而非金属一般被氧化成最高价氧化物或相应的最高价含氧酸。</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500;FounderCES"/>
          <p:cNvPicPr/>
          <p:nvPr/>
        </p:nvPicPr>
        <p:blipFill>
          <a:blip r:embed="rId1"/>
          <a:stretch>
            <a:fillRect/>
          </a:stretch>
        </p:blipFill>
        <p:spPr>
          <a:xfrm>
            <a:off x="478582" y="1071320"/>
            <a:ext cx="1872208" cy="369538"/>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63338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工业制法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在催化剂作用下与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催化剂</m:t>
                            </m:r>
                          </m:e>
                        </m:bar>
                      </m:num>
                      <m:den>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进一步氧化生成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）用水吸收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硝酸的保存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）保存：棕色瓶（</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避光</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）、玻璃塞（</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橡胶塞易被氧化</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）、阴凉处（</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受热易分解</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）存放的浓硝酸中，因分解产生的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而使其呈黄色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633384"/>
              </a:xfrm>
              <a:blipFill rotWithShape="1">
                <a:blip r:embed="rId1"/>
                <a:stretch>
                  <a:fillRect l="-2" t="-14" r="1" b="-2033"/>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知识点4.eps" descr="id:2147491617;FounderCES"/>
          <p:cNvPicPr/>
          <p:nvPr/>
        </p:nvPicPr>
        <p:blipFill>
          <a:blip r:embed="rId1"/>
          <a:stretch>
            <a:fillRect/>
          </a:stretch>
        </p:blipFill>
        <p:spPr>
          <a:xfrm>
            <a:off x="524712" y="891468"/>
            <a:ext cx="1440160" cy="382979"/>
          </a:xfrm>
          <a:prstGeom prst="rect">
            <a:avLst/>
          </a:prstGeom>
        </p:spPr>
      </p:pic>
      <p:sp>
        <p:nvSpPr>
          <p:cNvPr id="3" name="内容占位符 2"/>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氮</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及其化合物的相互转化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氮元素有多种化合价，物质的种类较多，在学习时要从物质类别和价态变化角度理解这些物质之间的转化关系。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）价类二维图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697.jpg" descr="id:2147492056;FounderCES"/>
          <p:cNvPicPr/>
          <p:nvPr/>
        </p:nvPicPr>
        <p:blipFill>
          <a:blip r:embed="rId2"/>
          <a:stretch>
            <a:fillRect/>
          </a:stretch>
        </p:blipFill>
        <p:spPr>
          <a:xfrm>
            <a:off x="3862958" y="2996952"/>
            <a:ext cx="4859692" cy="288032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）氮及其化合物的转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698.jpg" descr="id:2147492063;FounderCES"/>
          <p:cNvPicPr/>
          <p:nvPr/>
        </p:nvPicPr>
        <p:blipFill>
          <a:blip r:embed="rId1"/>
          <a:stretch>
            <a:fillRect/>
          </a:stretch>
        </p:blipFill>
        <p:spPr>
          <a:xfrm>
            <a:off x="2638822" y="1628800"/>
            <a:ext cx="6551320" cy="252028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要点破.eps" descr="id:2147491660;FounderCES"/>
          <p:cNvPicPr/>
          <p:nvPr/>
        </p:nvPicPr>
        <p:blipFill>
          <a:blip r:embed="rId1"/>
          <a:stretch>
            <a:fillRect/>
          </a:stretch>
        </p:blipFill>
        <p:spPr>
          <a:xfrm>
            <a:off x="2913422" y="836712"/>
            <a:ext cx="6638168" cy="573653"/>
          </a:xfrm>
          <a:prstGeom prst="rect">
            <a:avLst/>
          </a:prstGeom>
        </p:spPr>
      </p:pic>
      <p:pic>
        <p:nvPicPr>
          <p:cNvPr id="5" name="要点1.eps" descr="id:2147491667;FounderCES"/>
          <p:cNvPicPr/>
          <p:nvPr/>
        </p:nvPicPr>
        <p:blipFill>
          <a:blip r:embed="rId2"/>
          <a:stretch>
            <a:fillRect/>
          </a:stretch>
        </p:blipFill>
        <p:spPr>
          <a:xfrm>
            <a:off x="504460" y="1646052"/>
            <a:ext cx="980430" cy="34434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486525"/>
                <a:ext cx="11485848" cy="4992072"/>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氮</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的氧化物溶于水的计算规律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相关反应原理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由方程式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由方程式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486525"/>
                <a:ext cx="11485848" cy="4992072"/>
              </a:xfrm>
              <a:blipFill rotWithShape="1">
                <a:blip r:embed="rId3"/>
                <a:stretch>
                  <a:fillRect l="-2" t="-13" r="1" b="-9228"/>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）氮元素在自然界中的存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15.jpg" descr="id:2147491910;FounderCES"/>
          <p:cNvPicPr/>
          <p:nvPr/>
        </p:nvPicPr>
        <p:blipFill>
          <a:blip r:embed="rId1"/>
          <a:stretch>
            <a:fillRect/>
          </a:stretch>
        </p:blipFill>
        <p:spPr>
          <a:xfrm>
            <a:off x="2206774" y="1556792"/>
            <a:ext cx="7416824" cy="170062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692696"/>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氮的氧化物溶于水的三种类型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气体溶于水时仅涉及反应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，剩余气体为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的混合气体溶于水时涉及反应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609600" y="2476479"/>
              <a:ext cx="10971212" cy="1569276"/>
            </p:xfrm>
            <a:graphic>
              <a:graphicData uri="http://schemas.openxmlformats.org/drawingml/2006/table">
                <a:tbl>
                  <a:tblPr firstRow="1" firstCol="1" bandRow="1"/>
                  <a:tblGrid>
                    <a:gridCol w="2173238"/>
                    <a:gridCol w="2088232"/>
                    <a:gridCol w="2016224"/>
                    <a:gridCol w="4693518"/>
                  </a:tblGrid>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𝑽</m:t>
                                  </m:r>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𝑽</m:t>
                                  </m:r>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过量并剩余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恰好完全反应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过量又发生反应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剩余</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609600" y="2476479"/>
              <a:ext cx="10971212" cy="1569276"/>
            </p:xfrm>
            <a:graphic>
              <a:graphicData uri="http://schemas.openxmlformats.org/drawingml/2006/table">
                <a:tbl>
                  <a:tblPr firstRow="1" firstCol="1" bandRow="1"/>
                  <a:tblGrid>
                    <a:gridCol w="2173238"/>
                    <a:gridCol w="2088232"/>
                    <a:gridCol w="2016224"/>
                    <a:gridCol w="4693518"/>
                  </a:tblGrid>
                  <a:tr h="1009650">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过量并剩余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恰好完全反应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过量又发生反应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剩余</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Fallback>
      </mc:AlternateContent>
      <p:sp>
        <p:nvSpPr>
          <p:cNvPr id="5" name="内容占位符 1"/>
          <p:cNvSpPr txBox="1"/>
          <p:nvPr/>
        </p:nvSpPr>
        <p:spPr bwMode="auto">
          <a:xfrm>
            <a:off x="360854" y="40973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的混合气体溶于水时涉及反应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524711" y="4725144"/>
              <a:ext cx="11305257" cy="1569276"/>
            </p:xfrm>
            <a:graphic>
              <a:graphicData uri="http://schemas.openxmlformats.org/drawingml/2006/table">
                <a:tbl>
                  <a:tblPr firstRow="1" firstCol="1" bandRow="1"/>
                  <a:tblGrid>
                    <a:gridCol w="2684610"/>
                    <a:gridCol w="2893818"/>
                    <a:gridCol w="2077613"/>
                    <a:gridCol w="3649216"/>
                  </a:tblGrid>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𝑽</m:t>
                                  </m:r>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𝐍𝐎</m:t>
                                  </m:r>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𝑽</m:t>
                                  </m:r>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den>
                              </m:f>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过量并剩余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恰好完全反应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过量并剩余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6" name="表格 5"/>
              <p:cNvGraphicFramePr>
                <a:graphicFrameLocks noGrp="1"/>
              </p:cNvGraphicFramePr>
              <p:nvPr/>
            </p:nvGraphicFramePr>
            <p:xfrm>
              <a:off x="524711" y="4725144"/>
              <a:ext cx="11305257" cy="1569276"/>
            </p:xfrm>
            <a:graphic>
              <a:graphicData uri="http://schemas.openxmlformats.org/drawingml/2006/table">
                <a:tbl>
                  <a:tblPr firstRow="1" firstCol="1" bandRow="1"/>
                  <a:tblGrid>
                    <a:gridCol w="2684610"/>
                    <a:gridCol w="2893818"/>
                    <a:gridCol w="2077613"/>
                    <a:gridCol w="3649216"/>
                  </a:tblGrid>
                  <a:tr h="1009650">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过量并剩余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恰好完全反应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过量并剩余</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Fallback>
      </mc:AlternateContent>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24典例1.eps" descr="id:2147491711;FounderCES"/>
          <p:cNvPicPr/>
          <p:nvPr/>
        </p:nvPicPr>
        <p:blipFill>
          <a:blip r:embed="rId1"/>
          <a:stretch>
            <a:fillRect/>
          </a:stretch>
        </p:blipFill>
        <p:spPr>
          <a:xfrm>
            <a:off x="478582" y="908720"/>
            <a:ext cx="1008112" cy="325157"/>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如图装置进行实验。试管中装有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mL 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，然后间歇且缓慢地通入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mL 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，下列是有关最终状态的描述，其中正确的是（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试管内气体呈棕色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试管内气体呈无色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试管内液面不变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试管内液面上升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试管内气体是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试管内气体是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.①③</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.②④⑤</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.②④⑥</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.②③⑤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y35-17.jpg" descr="id:2147492107;FounderCES"/>
          <p:cNvPicPr/>
          <p:nvPr/>
        </p:nvPicPr>
        <p:blipFill>
          <a:blip r:embed="rId2"/>
          <a:stretch>
            <a:fillRect/>
          </a:stretch>
        </p:blipFill>
        <p:spPr>
          <a:xfrm>
            <a:off x="4150990" y="3068960"/>
            <a:ext cx="3438969" cy="2016224"/>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472023"/>
              </a:xfrm>
            </p:spPr>
            <p:txBody>
              <a:bodyPr/>
              <a:lstStyle/>
              <a:p>
                <a:pPr hangingPunct="0">
                  <a:spcAft>
                    <a:spcPts val="0"/>
                  </a:spcAft>
                </a:pPr>
                <a:r>
                  <a:rPr lang="en-US" altLang="zh-CN" b="1"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然后发生反应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全部反应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的体积为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最终试管内剩余的气体为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试管内液面上升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②④⑥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472023"/>
              </a:xfrm>
              <a:blipFill rotWithShape="1">
                <a:blip r:embed="rId1"/>
                <a:stretch>
                  <a:fillRect l="-2" t="-25" r="1" b="-9968"/>
                </a:stretch>
              </a:blipFill>
            </p:spPr>
            <p:txBody>
              <a:bodyPr/>
              <a:lstStyle/>
              <a:p>
                <a:r>
                  <a:rPr lang="zh-CN" altLang="en-US">
                    <a:noFill/>
                  </a:rPr>
                  <a:t> </a:t>
                </a:r>
              </a:p>
            </p:txBody>
          </p:sp>
        </mc:Fallback>
      </mc:AlternateContent>
      <p:pic>
        <p:nvPicPr>
          <p:cNvPr id="3" name="24解析.eps" descr="id:2147491725;FounderCES"/>
          <p:cNvPicPr/>
          <p:nvPr/>
        </p:nvPicPr>
        <p:blipFill>
          <a:blip r:embed="rId2"/>
          <a:stretch>
            <a:fillRect/>
          </a:stretch>
        </p:blipFill>
        <p:spPr>
          <a:xfrm>
            <a:off x="478581" y="928971"/>
            <a:ext cx="952351" cy="340005"/>
          </a:xfrm>
          <a:prstGeom prst="rect">
            <a:avLst/>
          </a:prstGeom>
        </p:spPr>
      </p:pic>
      <p:pic>
        <p:nvPicPr>
          <p:cNvPr id="6" name="图片 5"/>
          <p:cNvPicPr>
            <a:picLocks noChangeAspect="1"/>
          </p:cNvPicPr>
          <p:nvPr/>
        </p:nvPicPr>
        <p:blipFill>
          <a:blip r:embed="rId3"/>
          <a:stretch>
            <a:fillRect/>
          </a:stretch>
        </p:blipFill>
        <p:spPr>
          <a:xfrm>
            <a:off x="384913" y="3375079"/>
            <a:ext cx="1046020" cy="423292"/>
          </a:xfrm>
          <a:prstGeom prst="rect">
            <a:avLst/>
          </a:prstGeom>
        </p:spPr>
      </p:pic>
      <p:sp>
        <p:nvSpPr>
          <p:cNvPr id="7" name="内容占位符 1"/>
          <p:cNvSpPr txBox="1"/>
          <p:nvPr/>
        </p:nvSpPr>
        <p:spPr bwMode="auto">
          <a:xfrm>
            <a:off x="1342678" y="3212976"/>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en-US" dirty="0"/>
          </a:p>
        </p:txBody>
      </p:sp>
      <p:pic>
        <p:nvPicPr>
          <p:cNvPr id="8" name="cy35-17.jpg" descr="id:2147492107;FounderCES"/>
          <p:cNvPicPr/>
          <p:nvPr/>
        </p:nvPicPr>
        <p:blipFill>
          <a:blip r:embed="rId4"/>
          <a:stretch>
            <a:fillRect/>
          </a:stretch>
        </p:blipFill>
        <p:spPr>
          <a:xfrm>
            <a:off x="3790950" y="3375079"/>
            <a:ext cx="3438969" cy="20162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6917"/>
            <a:ext cx="11485848" cy="4524315"/>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混合气体溶于水计算的注意事项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注意混合气体的种</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类</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清到底是有关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的混合气体还是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的混合气体与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注意剩余气体的种</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类</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后剩余气体问题</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说明一定没有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只能是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中的一种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即使剩余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也会与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注意混合气体中各成分的量的关</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系</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答氮氧化物与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溶于水的计算题时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注意氮氧化物与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的量的关系。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0690;FounderCES"/>
          <p:cNvPicPr/>
          <p:nvPr/>
        </p:nvPicPr>
        <p:blipFill>
          <a:blip r:embed="rId1"/>
          <a:stretch>
            <a:fillRect/>
          </a:stretch>
        </p:blipFill>
        <p:spPr>
          <a:xfrm>
            <a:off x="555968" y="1015502"/>
            <a:ext cx="1641475" cy="359410"/>
          </a:xfrm>
          <a:prstGeom prst="rect">
            <a:avLst/>
          </a:prstGeom>
        </p:spPr>
      </p:pic>
      <p:pic>
        <p:nvPicPr>
          <p:cNvPr id="7" name="图片 6"/>
          <p:cNvPicPr>
            <a:picLocks noChangeAspect="1"/>
          </p:cNvPicPr>
          <p:nvPr/>
        </p:nvPicPr>
        <p:blipFill>
          <a:blip r:embed="rId2"/>
          <a:stretch>
            <a:fillRect/>
          </a:stretch>
        </p:blipFill>
        <p:spPr>
          <a:xfrm>
            <a:off x="3099747" y="3267732"/>
            <a:ext cx="4680521" cy="342900"/>
          </a:xfrm>
          <a:prstGeom prst="rect">
            <a:avLst/>
          </a:prstGeom>
        </p:spPr>
      </p:pic>
      <p:sp>
        <p:nvSpPr>
          <p:cNvPr id="8" name="矩形 7"/>
          <p:cNvSpPr/>
          <p:nvPr/>
        </p:nvSpPr>
        <p:spPr>
          <a:xfrm>
            <a:off x="3027740" y="3195724"/>
            <a:ext cx="4825360" cy="461665"/>
          </a:xfrm>
          <a:prstGeom prst="rect">
            <a:avLst/>
          </a:prstGeom>
        </p:spPr>
        <p:txBody>
          <a:bodyPr wrap="none">
            <a:spAutoFit/>
          </a:bodyPr>
          <a:lstStyle/>
          <a:p>
            <a:r>
              <a:rPr lang="zh-CN" altLang="zh-CN" sz="2400">
                <a:solidFill>
                  <a:schemeClr val="tx1"/>
                </a:solidFill>
                <a:ea typeface="仿宋" panose="02010609060101010101" pitchFamily="49" charset="-122"/>
                <a:cs typeface="Times New Roman" panose="02020603050405020304" pitchFamily="18" charset="0"/>
              </a:rPr>
              <a:t>最终剩余气体的颜色一定是无色的</a:t>
            </a:r>
            <a:endParaRPr lang="zh-CN" altLang="en-US" sz="240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4283380" y="2539026"/>
            <a:ext cx="884348" cy="342900"/>
          </a:xfrm>
          <a:prstGeom prst="rect">
            <a:avLst/>
          </a:prstGeom>
        </p:spPr>
      </p:pic>
      <p:pic>
        <p:nvPicPr>
          <p:cNvPr id="3" name="要点2.EPS" descr="id:2147491311;FounderCES"/>
          <p:cNvPicPr/>
          <p:nvPr/>
        </p:nvPicPr>
        <p:blipFill>
          <a:blip r:embed="rId2"/>
          <a:stretch>
            <a:fillRect/>
          </a:stretch>
        </p:blipFill>
        <p:spPr>
          <a:xfrm>
            <a:off x="462186" y="908720"/>
            <a:ext cx="952500" cy="334010"/>
          </a:xfrm>
          <a:prstGeom prst="rect">
            <a:avLst/>
          </a:prstGeom>
        </p:spPr>
      </p:pic>
      <p:sp>
        <p:nvSpPr>
          <p:cNvPr id="5" name="内容占位符 4"/>
          <p:cNvSpPr>
            <a:spLocks noGrp="1"/>
          </p:cNvSpPr>
          <p:nvPr>
            <p:ph idx="1"/>
          </p:nvPr>
        </p:nvSpPr>
        <p:spPr>
          <a:xfrm>
            <a:off x="360854" y="746120"/>
            <a:ext cx="11485848" cy="281615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喷</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泉实验的原理与操作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实验原</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置中的气体极易溶于水或某液体（</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或与水、与某液体易反应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），使装置内压强降低，与外界形成较大的压强差，在</a:t>
            </a:r>
            <a:r>
              <a:rPr lang="zh-CN" altLang="zh-CN" sz="2300" b="1">
                <a:latin typeface="Times New Roman" panose="02020603050405020304" pitchFamily="18" charset="0"/>
                <a:ea typeface="宋体" panose="02010600030101010101" pitchFamily="2" charset="-122"/>
                <a:cs typeface="Times New Roman" panose="02020603050405020304" pitchFamily="18" charset="0"/>
              </a:rPr>
              <a:t>压强差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作用下烧杯中的水被压入烧瓶内形成喷泉。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常见装置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stretch>
            <a:fillRect/>
          </a:stretch>
        </p:blipFill>
        <p:spPr>
          <a:xfrm>
            <a:off x="3956311" y="3538760"/>
            <a:ext cx="3723071" cy="2914576"/>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常见的能形成喷泉的物质组合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2" name="表格 1"/>
          <p:cNvGraphicFramePr>
            <a:graphicFrameLocks noGrp="1"/>
          </p:cNvGraphicFramePr>
          <p:nvPr/>
        </p:nvGraphicFramePr>
        <p:xfrm>
          <a:off x="415718" y="1412776"/>
          <a:ext cx="11368120" cy="1097280"/>
        </p:xfrm>
        <a:graphic>
          <a:graphicData uri="http://schemas.openxmlformats.org/drawingml/2006/table">
            <a:tbl>
              <a:tblPr firstRow="1" firstCol="1" bandRow="1"/>
              <a:tblGrid>
                <a:gridCol w="1281891"/>
                <a:gridCol w="2835295"/>
                <a:gridCol w="1790713"/>
                <a:gridCol w="3186597"/>
                <a:gridCol w="2273624"/>
              </a:tblGrid>
              <a:tr h="3461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气体</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1924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吸收剂</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或盐</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
        <p:nvSpPr>
          <p:cNvPr id="5" name="内容占位符 1"/>
          <p:cNvSpPr txBox="1"/>
          <p:nvPr/>
        </p:nvSpPr>
        <p:spPr bwMode="auto">
          <a:xfrm>
            <a:off x="360854" y="2730802"/>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溶于水也能形成喷泉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但溶液不能充满烧瓶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的混合气体体积比为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溶液能充满烧瓶。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91500;FounderCES"/>
          <p:cNvPicPr/>
          <p:nvPr/>
        </p:nvPicPr>
        <p:blipFill>
          <a:blip r:embed="rId1"/>
          <a:stretch>
            <a:fillRect/>
          </a:stretch>
        </p:blipFill>
        <p:spPr>
          <a:xfrm>
            <a:off x="478582" y="2893402"/>
            <a:ext cx="1872208" cy="3695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使容器内外产生较大压强差的两种方</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nvGraphicFramePr>
        <p:xfrm>
          <a:off x="360854" y="1473441"/>
          <a:ext cx="11485847" cy="4663382"/>
        </p:xfrm>
        <a:graphic>
          <a:graphicData uri="http://schemas.openxmlformats.org/drawingml/2006/table">
            <a:tbl>
              <a:tblPr firstRow="1" firstCol="1" bandRow="1"/>
              <a:tblGrid>
                <a:gridCol w="1485880"/>
                <a:gridCol w="2664296"/>
                <a:gridCol w="7335671"/>
              </a:tblGrid>
              <a:tr h="82290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370306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减小内压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容器内气体与水或其</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他液</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体接触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气体溶解或发生化学反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容</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器内压强减小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外部液体迅速进入烧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瓶形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成喷泉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16386" name="ch10.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566814" y="3068960"/>
            <a:ext cx="1512168" cy="22576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360854" y="980728"/>
          <a:ext cx="11485847" cy="4663382"/>
        </p:xfrm>
        <a:graphic>
          <a:graphicData uri="http://schemas.openxmlformats.org/drawingml/2006/table">
            <a:tbl>
              <a:tblPr firstRow="1" firstCol="1" bandRow="1"/>
              <a:tblGrid>
                <a:gridCol w="1485880"/>
                <a:gridCol w="2664296"/>
                <a:gridCol w="7335671"/>
              </a:tblGrid>
              <a:tr h="82290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装置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成因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3703060">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增大外压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锥形瓶内存在挥发性液</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其他液体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液体受热挥发或发生化</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学反</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应产生气体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锥形瓶内气压增大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锥形瓶内液体迅速进入烧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瓶形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成喷泉</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4" name="ch11.jpg"/>
          <p:cNvPicPr/>
          <p:nvPr/>
        </p:nvPicPr>
        <p:blipFill>
          <a:blip r:embed="rId1"/>
          <a:stretch>
            <a:fillRect/>
          </a:stretch>
        </p:blipFill>
        <p:spPr>
          <a:xfrm>
            <a:off x="2350790" y="2276872"/>
            <a:ext cx="1563615" cy="2664296"/>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引发操作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减小内压装置：打开弹簧夹，挤压胶头滴管，使少量水进入烧瓶，形成喷泉。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增大外压装置：打开弹簧夹，用热毛巾捂住锥形瓶（</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或微热锥形瓶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），使导气管中液面上升，形成喷泉。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2.EPS" descr="id:2147492653;FounderCES"/>
          <p:cNvPicPr>
            <a:picLocks noChangeAspect="1"/>
          </p:cNvPicPr>
          <p:nvPr/>
        </p:nvPicPr>
        <p:blipFill>
          <a:blip r:embed="rId1"/>
          <a:stretch>
            <a:fillRect/>
          </a:stretch>
        </p:blipFill>
        <p:spPr>
          <a:xfrm>
            <a:off x="387229" y="899928"/>
            <a:ext cx="1167995" cy="375767"/>
          </a:xfrm>
          <a:prstGeom prst="rect">
            <a:avLst/>
          </a:prstGeom>
        </p:spPr>
      </p:pic>
      <p:pic>
        <p:nvPicPr>
          <p:cNvPr id="5" name="图片 4"/>
          <p:cNvPicPr>
            <a:picLocks noChangeAspect="1"/>
          </p:cNvPicPr>
          <p:nvPr/>
        </p:nvPicPr>
        <p:blipFill>
          <a:blip r:embed="rId2"/>
          <a:stretch>
            <a:fillRect/>
          </a:stretch>
        </p:blipFill>
        <p:spPr>
          <a:xfrm>
            <a:off x="345230" y="3765065"/>
            <a:ext cx="978786" cy="443225"/>
          </a:xfrm>
          <a:prstGeom prst="rect">
            <a:avLst/>
          </a:prstGeom>
        </p:spPr>
      </p:pic>
      <p:sp>
        <p:nvSpPr>
          <p:cNvPr id="8" name="内容占位符 1"/>
          <p:cNvSpPr txBox="1"/>
          <p:nvPr/>
        </p:nvSpPr>
        <p:spPr bwMode="auto">
          <a:xfrm>
            <a:off x="345230" y="3641121"/>
            <a:ext cx="1150147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化氢极易溶于水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可形成喷泉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氨气极易溶于水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可形成喷泉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氧气不易溶于水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不能形成喷泉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二氧化碳极易与浓氢氧化钠溶液反应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产生压强差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可形成喷泉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8"/>
          <p:cNvSpPr>
            <a:spLocks noGrp="1"/>
          </p:cNvSpPr>
          <p:nvPr>
            <p:ph idx="1"/>
          </p:nvPr>
        </p:nvSpPr>
        <p:spPr>
          <a:xfrm>
            <a:off x="360854" y="735826"/>
            <a:ext cx="9982824" cy="286232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泉是一种常见的自然现象，如图是化学教材中常用的喷泉实验装置，在烧瓶中充满干燥的气体，而胶头滴管及烧杯中分别盛有液体。下列气体和液体的组合中不可能形成喷泉的是（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氯化氢和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氨气和水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57200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氧气和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氧化碳</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和浓氢氧化钠溶液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图片 10"/>
          <p:cNvPicPr>
            <a:picLocks noChangeAspect="1"/>
          </p:cNvPicPr>
          <p:nvPr/>
        </p:nvPicPr>
        <p:blipFill>
          <a:blip r:embed="rId3"/>
          <a:stretch>
            <a:fillRect/>
          </a:stretch>
        </p:blipFill>
        <p:spPr>
          <a:xfrm>
            <a:off x="386732" y="5478918"/>
            <a:ext cx="1046020" cy="423292"/>
          </a:xfrm>
          <a:prstGeom prst="rect">
            <a:avLst/>
          </a:prstGeom>
        </p:spPr>
      </p:pic>
      <p:sp>
        <p:nvSpPr>
          <p:cNvPr id="12" name="内容占位符 1"/>
          <p:cNvSpPr txBox="1"/>
          <p:nvPr/>
        </p:nvSpPr>
        <p:spPr bwMode="auto">
          <a:xfrm>
            <a:off x="1342678" y="5340435"/>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3" name="组合 12"/>
          <p:cNvGrpSpPr/>
          <p:nvPr/>
        </p:nvGrpSpPr>
        <p:grpSpPr>
          <a:xfrm>
            <a:off x="10559415" y="921385"/>
            <a:ext cx="1156970" cy="2491740"/>
            <a:chOff x="16629" y="1451"/>
            <a:chExt cx="1822" cy="3924"/>
          </a:xfrm>
        </p:grpSpPr>
        <p:pic>
          <p:nvPicPr>
            <p:cNvPr id="10" name="cy35-18.jpg" descr="id:2147492186;FounderCES"/>
            <p:cNvPicPr/>
            <p:nvPr/>
          </p:nvPicPr>
          <p:blipFill>
            <a:blip r:embed="rId4"/>
            <a:stretch>
              <a:fillRect/>
            </a:stretch>
          </p:blipFill>
          <p:spPr>
            <a:xfrm>
              <a:off x="16629" y="1451"/>
              <a:ext cx="1822" cy="3924"/>
            </a:xfrm>
            <a:prstGeom prst="rect">
              <a:avLst/>
            </a:prstGeom>
          </p:spPr>
        </p:pic>
        <p:pic>
          <p:nvPicPr>
            <p:cNvPr id="2" name="图片 1"/>
            <p:cNvPicPr>
              <a:picLocks noChangeAspect="1"/>
            </p:cNvPicPr>
            <p:nvPr/>
          </p:nvPicPr>
          <p:blipFill>
            <a:blip r:embed="rId5"/>
            <a:stretch>
              <a:fillRect/>
            </a:stretch>
          </p:blipFill>
          <p:spPr>
            <a:xfrm>
              <a:off x="17362" y="3589"/>
              <a:ext cx="199" cy="227"/>
            </a:xfrm>
            <a:prstGeom prst="rect">
              <a:avLst/>
            </a:prstGeom>
          </p:spPr>
        </p:pic>
        <p:pic>
          <p:nvPicPr>
            <p:cNvPr id="3" name="图片 2"/>
            <p:cNvPicPr/>
            <p:nvPr/>
          </p:nvPicPr>
          <p:blipFill>
            <a:blip r:embed="rId5"/>
            <a:stretch>
              <a:fillRect/>
            </a:stretch>
          </p:blipFill>
          <p:spPr>
            <a:xfrm>
              <a:off x="17362" y="3589"/>
              <a:ext cx="227" cy="172"/>
            </a:xfrm>
            <a:prstGeom prst="rect">
              <a:avLst/>
            </a:prstGeom>
          </p:spPr>
        </p:pic>
        <p:pic>
          <p:nvPicPr>
            <p:cNvPr id="6" name="图片 5"/>
            <p:cNvPicPr>
              <a:picLocks noChangeAspect="1"/>
            </p:cNvPicPr>
            <p:nvPr/>
          </p:nvPicPr>
          <p:blipFill>
            <a:blip r:embed="rId5"/>
            <a:stretch>
              <a:fillRect/>
            </a:stretch>
          </p:blipFill>
          <p:spPr>
            <a:xfrm>
              <a:off x="17703" y="3642"/>
              <a:ext cx="199" cy="120"/>
            </a:xfrm>
            <a:prstGeom prst="rect">
              <a:avLst/>
            </a:prstGeom>
          </p:spPr>
        </p:pic>
        <p:pic>
          <p:nvPicPr>
            <p:cNvPr id="7" name="图片 6"/>
            <p:cNvPicPr/>
            <p:nvPr/>
          </p:nvPicPr>
          <p:blipFill>
            <a:blip r:embed="rId6"/>
            <a:srcRect r="67246"/>
            <a:stretch>
              <a:fillRect/>
            </a:stretch>
          </p:blipFill>
          <p:spPr>
            <a:xfrm>
              <a:off x="17626" y="3642"/>
              <a:ext cx="40" cy="74"/>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8471470" y="3798666"/>
            <a:ext cx="3375232" cy="342900"/>
          </a:xfrm>
          <a:prstGeom prst="rect">
            <a:avLst/>
          </a:prstGeom>
        </p:spPr>
      </p:pic>
      <p:pic>
        <p:nvPicPr>
          <p:cNvPr id="8" name="图片 7"/>
          <p:cNvPicPr>
            <a:picLocks noChangeAspect="1"/>
          </p:cNvPicPr>
          <p:nvPr/>
        </p:nvPicPr>
        <p:blipFill>
          <a:blip r:embed="rId1"/>
          <a:stretch>
            <a:fillRect/>
          </a:stretch>
        </p:blipFill>
        <p:spPr>
          <a:xfrm>
            <a:off x="391502" y="4348852"/>
            <a:ext cx="663144" cy="342900"/>
          </a:xfrm>
          <a:prstGeom prst="rect">
            <a:avLst/>
          </a:prstGeom>
        </p:spPr>
      </p:pic>
      <p:sp>
        <p:nvSpPr>
          <p:cNvPr id="4" name="内容占位符 3"/>
          <p:cNvSpPr>
            <a:spLocks noGrp="1"/>
          </p:cNvSpPr>
          <p:nvPr>
            <p:ph idx="1"/>
          </p:nvPr>
        </p:nvSpPr>
        <p:spPr>
          <a:xfrm>
            <a:off x="360854" y="692696"/>
            <a:ext cx="11485848" cy="113024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氮气</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916832"/>
          <a:ext cx="11368120" cy="1051560"/>
        </p:xfrm>
        <a:graphic>
          <a:graphicData uri="http://schemas.openxmlformats.org/drawingml/2006/table">
            <a:tbl>
              <a:tblPr firstRow="1" firstCol="1" bandRow="1"/>
              <a:tblGrid>
                <a:gridCol w="2842030"/>
                <a:gridCol w="2842030"/>
                <a:gridCol w="2842030"/>
                <a:gridCol w="2842030"/>
              </a:tblGrid>
              <a:tr h="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气味</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比空气略小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无味</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难溶于水</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
        <p:nvSpPr>
          <p:cNvPr id="5" name="内容占位符 3"/>
          <p:cNvSpPr txBox="1"/>
          <p:nvPr/>
        </p:nvSpPr>
        <p:spPr bwMode="auto">
          <a:xfrm>
            <a:off x="360854" y="3088992"/>
            <a:ext cx="11485848"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）化学性质</a:t>
            </a:r>
            <a:endPar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稳定性：氮分子内两个氮原子间以共价三键（</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a:t>
            </a:r>
            <a:r>
              <a:rPr lang="zh-CN" altLang="zh-CN" sz="2300" b="1" smtClean="0">
                <a:latin typeface="Times New Roman" panose="02020603050405020304" pitchFamily="18" charset="0"/>
                <a:ea typeface="宋体" panose="02010600030101010101" pitchFamily="2" charset="-122"/>
                <a:cs typeface="Times New Roman" panose="02020603050405020304" pitchFamily="18" charset="0"/>
              </a:rPr>
              <a:t>断开该化学键需要较多的能量</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，所以氮气的化学性质很稳定，通常情况下很难与其他物质发生化学反应。</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0719"/>
            <a:ext cx="11485848" cy="3346237"/>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喷</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泉实验成功的关键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装置的气密性良好。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圆底烧瓶要保持干燥。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圆底烧瓶内要充满气体。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烧杯或锥形瓶内装入足量的水或某种溶液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以防止因液体量不足而造成喷泉停止或不发生。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26;FounderCES"/>
          <p:cNvPicPr/>
          <p:nvPr/>
        </p:nvPicPr>
        <p:blipFill>
          <a:blip r:embed="rId1"/>
          <a:stretch>
            <a:fillRect/>
          </a:stretch>
        </p:blipFill>
        <p:spPr>
          <a:xfrm>
            <a:off x="478582" y="852649"/>
            <a:ext cx="1993898" cy="43751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3.eps" descr="id:2147491833;FounderCES"/>
          <p:cNvPicPr/>
          <p:nvPr/>
        </p:nvPicPr>
        <p:blipFill>
          <a:blip r:embed="rId1"/>
          <a:stretch>
            <a:fillRect/>
          </a:stretch>
        </p:blipFill>
        <p:spPr>
          <a:xfrm>
            <a:off x="533338" y="908720"/>
            <a:ext cx="1025364" cy="360128"/>
          </a:xfrm>
          <a:prstGeom prst="rect">
            <a:avLst/>
          </a:prstGeom>
        </p:spPr>
      </p:pic>
      <p:sp>
        <p:nvSpPr>
          <p:cNvPr id="6" name="内容占位符 5"/>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硝</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酸与金属反应的有关计算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金属与硝酸反应的思维模型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d712.jpg" descr="id:2147492221;FounderCES"/>
          <p:cNvPicPr/>
          <p:nvPr/>
        </p:nvPicPr>
        <p:blipFill>
          <a:blip r:embed="rId2"/>
          <a:stretch>
            <a:fillRect/>
          </a:stretch>
        </p:blipFill>
        <p:spPr>
          <a:xfrm>
            <a:off x="3142878" y="1916832"/>
            <a:ext cx="4994430" cy="4536504"/>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360854" y="746120"/>
            <a:ext cx="11485848" cy="535916"/>
          </a:xfrm>
        </p:spPr>
        <p:txBody>
          <a:bodyPr/>
          <a:lstStyle/>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计算方</a:t>
            </a:r>
            <a:r>
              <a:rPr lang="zh-CN"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法</a:t>
            </a:r>
            <a:endParaRPr lang="en-US"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2" name="表格 1"/>
              <p:cNvGraphicFramePr>
                <a:graphicFrameLocks noGrp="1"/>
              </p:cNvGraphicFramePr>
              <p:nvPr/>
            </p:nvGraphicFramePr>
            <p:xfrm>
              <a:off x="360854" y="1412776"/>
              <a:ext cx="11206960" cy="4794504"/>
            </p:xfrm>
            <a:graphic>
              <a:graphicData uri="http://schemas.openxmlformats.org/drawingml/2006/table">
                <a:tbl>
                  <a:tblPr firstRow="1" firstCol="1" bandRow="1"/>
                  <a:tblGrid>
                    <a:gridCol w="1485880"/>
                    <a:gridCol w="9721080"/>
                  </a:tblGrid>
                  <a:tr h="1234353">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守恒</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与金属反应时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一部分硝酸起酸的作用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的形式存在于溶液中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另一部分硝酸作为氧化剂转化为还原产物</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这两部分硝酸中氮原子的总物质的量等于反应消耗的硝酸中氮原子的物质的量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822902">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得失电</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子守</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恒法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硝酸与金属的反应属于氧化还原反应</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硝酸中氮原子得到电子的物质的量等于金属失去电子的物质的量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822902">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守恒</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硝酸过量时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反应后溶液中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不考虑</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xc</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代表金属离子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1645805">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离子方</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程式</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金属与硫酸、硝酸的混合酸反应时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由于硝酸盐中</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在硫酸提供</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的条件下能继续与金属反应</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故此类题目应用离子方程式来计算。先作是否过量判断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然后根据完全反应的金属或</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进行相关计算</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且溶液中要符合电荷守恒</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2" name="表格 1"/>
              <p:cNvGraphicFramePr>
                <a:graphicFrameLocks noGrp="1"/>
              </p:cNvGraphicFramePr>
              <p:nvPr/>
            </p:nvGraphicFramePr>
            <p:xfrm>
              <a:off x="360854" y="1412776"/>
              <a:ext cx="11206960" cy="4794504"/>
            </p:xfrm>
            <a:graphic>
              <a:graphicData uri="http://schemas.openxmlformats.org/drawingml/2006/table">
                <a:tbl>
                  <a:tblPr firstRow="1" firstCol="1" bandRow="1"/>
                  <a:tblGrid>
                    <a:gridCol w="1485880"/>
                    <a:gridCol w="9721080"/>
                  </a:tblGrid>
                  <a:tr h="1315720">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守恒</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822902">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得失电</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子守</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恒法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硝酸与金属的反应属于氧化还原反应</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硝酸中氮原子得到电子的物质的量等于金属失去电子的物质的量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880110">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守恒</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1760220">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离子方</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程式</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计算法</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50003" marR="50003"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3.eps" descr="id:2147491847;FounderCES"/>
          <p:cNvPicPr/>
          <p:nvPr/>
        </p:nvPicPr>
        <p:blipFill>
          <a:blip r:embed="rId1"/>
          <a:stretch>
            <a:fillRect/>
          </a:stretch>
        </p:blipFill>
        <p:spPr>
          <a:xfrm>
            <a:off x="474158" y="874216"/>
            <a:ext cx="1335072" cy="430615"/>
          </a:xfrm>
          <a:prstGeom prst="rect">
            <a:avLst/>
          </a:prstGeom>
        </p:spPr>
      </p:pic>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4854534"/>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稀硫酸和稀硝酸的混合溶液共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，平均分成两份。向其中一份中逐渐加入铜粉，最多能溶解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19.2 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已知硝酸只被还原为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）。向另一份中逐渐加入铁粉，产生气体的质量随铁粉质量增加的变化如图所示。下列分析或结果不正确的是（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原混合酸中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段发生的离子反应为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混合酸中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的物质的量浓度为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第二份溶液中最终的溶质为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4854534"/>
              </a:xfrm>
              <a:blipFill rotWithShape="1">
                <a:blip r:embed="rId2"/>
                <a:stretch>
                  <a:fillRect l="-2" t="-13" r="1" b="-1217"/>
                </a:stretch>
              </a:blipFill>
            </p:spPr>
            <p:txBody>
              <a:bodyPr/>
              <a:lstStyle/>
              <a:p>
                <a:r>
                  <a:rPr lang="zh-CN" altLang="en-US">
                    <a:noFill/>
                  </a:rPr>
                  <a:t> </a:t>
                </a:r>
              </a:p>
            </p:txBody>
          </p:sp>
        </mc:Fallback>
      </mc:AlternateContent>
      <p:pic>
        <p:nvPicPr>
          <p:cNvPr id="6" name="ae2.jpg" descr="id:2147492243;FounderCES"/>
          <p:cNvPicPr/>
          <p:nvPr/>
        </p:nvPicPr>
        <p:blipFill>
          <a:blip r:embed="rId3"/>
          <a:stretch>
            <a:fillRect/>
          </a:stretch>
        </p:blipFill>
        <p:spPr>
          <a:xfrm>
            <a:off x="7293551" y="3212976"/>
            <a:ext cx="4536504" cy="1744136"/>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47675"/>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点之前发生的反应为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段发生的反应为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段发生的反应为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即消耗铁的物质的量为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所有的铁都在硫酸亚铁中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每份混合酸中含硫酸</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所以硫酸的浓度是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原混合酸中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47675"/>
              </a:xfrm>
              <a:blipFill rotWithShape="1">
                <a:blip r:embed="rId1"/>
                <a:stretch>
                  <a:fillRect l="-2" t="-902" r="1" b="-6365"/>
                </a:stretch>
              </a:blipFill>
            </p:spPr>
            <p:txBody>
              <a:bodyPr/>
              <a:lstStyle/>
              <a:p>
                <a:r>
                  <a:rPr lang="zh-CN" altLang="en-US">
                    <a:noFill/>
                  </a:rPr>
                  <a:t> </a:t>
                </a:r>
              </a:p>
            </p:txBody>
          </p:sp>
        </mc:Fallback>
      </mc:AlternateContent>
      <p:pic>
        <p:nvPicPr>
          <p:cNvPr id="3" name="24解析.eps" descr="id:2147491725;FounderCES"/>
          <p:cNvPicPr/>
          <p:nvPr/>
        </p:nvPicPr>
        <p:blipFill>
          <a:blip r:embed="rId2"/>
          <a:stretch>
            <a:fillRect/>
          </a:stretch>
        </p:blipFill>
        <p:spPr>
          <a:xfrm>
            <a:off x="534343" y="1000763"/>
            <a:ext cx="952351" cy="340005"/>
          </a:xfrm>
          <a:prstGeom prst="rect">
            <a:avLst/>
          </a:prstGeom>
        </p:spPr>
      </p:pic>
      <p:pic>
        <p:nvPicPr>
          <p:cNvPr id="9" name="ae2.jpg" descr="id:2147492243;FounderCES"/>
          <p:cNvPicPr/>
          <p:nvPr/>
        </p:nvPicPr>
        <p:blipFill>
          <a:blip r:embed="rId3"/>
          <a:stretch>
            <a:fillRect/>
          </a:stretch>
        </p:blipFill>
        <p:spPr>
          <a:xfrm>
            <a:off x="3142878" y="4293096"/>
            <a:ext cx="4536504" cy="1744136"/>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88355"/>
              </a:xfrm>
            </p:spPr>
            <p:txBody>
              <a:bodyPr/>
              <a:lstStyle/>
              <a:p>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段发生的离子反应为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由上述分析可知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全部起氧化剂作用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所以每份混合酸中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𝟏𝟏</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混合酸中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的物质的量浓度为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𝟐𝐦𝐨𝐥</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全部被还原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溶液中阴离子只有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且铁单质全部转化为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所以溶液中最终的溶质为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88355"/>
              </a:xfrm>
              <a:blipFill rotWithShape="1">
                <a:blip r:embed="rId1"/>
                <a:stretch>
                  <a:fillRect l="-2" t="-867" r="1" b="-2408"/>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384913" y="4449771"/>
            <a:ext cx="1046020" cy="423292"/>
          </a:xfrm>
          <a:prstGeom prst="rect">
            <a:avLst/>
          </a:prstGeom>
        </p:spPr>
      </p:pic>
      <p:sp>
        <p:nvSpPr>
          <p:cNvPr id="4" name="内容占位符 1"/>
          <p:cNvSpPr txBox="1"/>
          <p:nvPr/>
        </p:nvSpPr>
        <p:spPr bwMode="auto">
          <a:xfrm>
            <a:off x="1198662" y="4293096"/>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en-US" dirty="0"/>
          </a:p>
        </p:txBody>
      </p:sp>
      <p:pic>
        <p:nvPicPr>
          <p:cNvPr id="5" name="ae2.jpg" descr="id:2147492243;FounderCES"/>
          <p:cNvPicPr/>
          <p:nvPr/>
        </p:nvPicPr>
        <p:blipFill>
          <a:blip r:embed="rId3"/>
          <a:stretch>
            <a:fillRect/>
          </a:stretch>
        </p:blipFill>
        <p:spPr>
          <a:xfrm>
            <a:off x="4367014" y="3758445"/>
            <a:ext cx="4536504" cy="17441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3"/>
              <p:cNvSpPr txBox="1"/>
              <p:nvPr/>
            </p:nvSpPr>
            <p:spPr bwMode="auto">
              <a:xfrm>
                <a:off x="360854" y="836712"/>
                <a:ext cx="11485848" cy="312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氮气的常见反应：在高温、放电等条件下，氮气也可以与镁、氧气、氢气等物质发生化合反应。</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还原性：</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3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sz="2300" b="1" i="1" smtClean="0">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chemeClr val="tx1"/>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sz="2300" b="1">
                                <a:solidFill>
                                  <a:schemeClr val="tx1"/>
                                </a:solidFill>
                                <a:latin typeface="Times New Roman" panose="02020603050405020304" pitchFamily="18" charset="0"/>
                                <a:ea typeface="宋体" panose="02010600030101010101" pitchFamily="2" charset="-122"/>
                              </a:rPr>
                              <m:t>放电</m:t>
                            </m:r>
                            <m:r>
                              <m:rPr>
                                <m:nor/>
                              </m:rPr>
                              <a:rPr lang="zh-CN" altLang="en-US" sz="2300" b="1" dirty="0">
                                <a:solidFill>
                                  <a:srgbClr val="000000"/>
                                </a:solidFill>
                                <a:latin typeface="Times New Roman" panose="02020603050405020304" pitchFamily="18" charset="0"/>
                                <a:ea typeface="宋体" panose="02010600030101010101" pitchFamily="2" charset="-122"/>
                              </a:rPr>
                              <m:t>或</m:t>
                            </m:r>
                            <m:r>
                              <m:rPr>
                                <m:nor/>
                              </m:rPr>
                              <a:rPr lang="zh-CN" altLang="en-US" sz="2300" b="1">
                                <a:solidFill>
                                  <a:schemeClr val="tx1"/>
                                </a:solidFill>
                                <a:latin typeface="Times New Roman" panose="02020603050405020304" pitchFamily="18" charset="0"/>
                                <a:ea typeface="宋体" panose="02010600030101010101" pitchFamily="2" charset="-122"/>
                              </a:rPr>
                              <m:t>高温</m:t>
                            </m:r>
                          </m:e>
                        </m:bar>
                      </m:num>
                      <m:den/>
                    </m:f>
                  </m:oMath>
                </a14:m>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b="1" smtClean="0"/>
                  <a:t>氧</a:t>
                </a:r>
                <a:r>
                  <a:rPr lang="zh-CN" altLang="zh-CN" b="1"/>
                  <a:t>化性：</a:t>
                </a:r>
                <a:r>
                  <a:rPr lang="en-US" altLang="zh-CN" b="1"/>
                  <a:t>3Mg</a:t>
                </a:r>
                <a:r>
                  <a:rPr lang="zh-CN" altLang="zh-CN" b="1"/>
                  <a:t>＋</a:t>
                </a:r>
                <a:r>
                  <a:rPr lang="en-US" altLang="zh-CN" b="1"/>
                  <a:t>N</a:t>
                </a:r>
                <a:r>
                  <a:rPr lang="en-US" altLang="zh-CN" b="1" baseline="-25000"/>
                  <a:t>2</a:t>
                </a:r>
                <a:r>
                  <a:rPr lang="zh-CN" altLang="zh-CN" b="1">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zh-CN" altLang="en-US" b="1">
                                <a:latin typeface="Cambria Math" panose="02040503050406030204" pitchFamily="18" charset="0"/>
                              </a:rPr>
                              <m:t>点燃</m:t>
                            </m:r>
                          </m:e>
                        </m:bar>
                      </m:num>
                      <m:den/>
                    </m:f>
                    <m:r>
                      <a:rPr lang="zh-CN" altLang="en-US" b="1" i="1">
                        <a:latin typeface="Cambria Math" panose="02040503050406030204" pitchFamily="18" charset="0"/>
                        <a:ea typeface="宋体" panose="02010600030101010101" pitchFamily="2" charset="-122"/>
                      </a:rPr>
                      <m:t> </m:t>
                    </m:r>
                  </m:oMath>
                </a14:m>
                <a:r>
                  <a:rPr lang="en-US" altLang="zh-CN" b="1"/>
                  <a:t>Mg</a:t>
                </a:r>
                <a:r>
                  <a:rPr lang="en-US" altLang="zh-CN" b="1" baseline="-25000"/>
                  <a:t>3</a:t>
                </a:r>
                <a:r>
                  <a:rPr lang="en-US" altLang="zh-CN" b="1"/>
                  <a:t>N</a:t>
                </a:r>
                <a:r>
                  <a:rPr lang="en-US" altLang="zh-CN" b="1" baseline="-25000"/>
                  <a:t>2  </a:t>
                </a:r>
                <a:r>
                  <a:rPr lang="zh-CN" altLang="zh-CN" b="1"/>
                  <a:t>、</a:t>
                </a:r>
                <a:r>
                  <a:rPr lang="en-US" altLang="zh-CN" b="1"/>
                  <a:t>N</a:t>
                </a:r>
                <a:r>
                  <a:rPr lang="en-US" altLang="zh-CN" b="1" baseline="-25000"/>
                  <a:t>2</a:t>
                </a:r>
                <a:r>
                  <a:rPr lang="zh-CN" altLang="zh-CN" b="1"/>
                  <a:t>＋</a:t>
                </a:r>
                <a:r>
                  <a:rPr lang="en-US" altLang="zh-CN" b="1"/>
                  <a:t>3H</a:t>
                </a:r>
                <a:r>
                  <a:rPr lang="en-US" altLang="zh-CN" b="1" baseline="-25000"/>
                  <a:t>2     </a:t>
                </a:r>
                <a:r>
                  <a:rPr lang="en-US" altLang="zh-CN" b="1" baseline="-25000" smtClean="0"/>
                  <a:t>                             </a:t>
                </a:r>
                <a:r>
                  <a:rPr lang="en-US" altLang="zh-CN" b="1" smtClean="0"/>
                  <a:t>2NH</a:t>
                </a:r>
                <a:r>
                  <a:rPr lang="en-US" altLang="zh-CN" b="1" baseline="-25000" smtClean="0"/>
                  <a:t>3</a:t>
                </a:r>
                <a:endParaRPr lang="zh-CN" altLang="zh-CN"/>
              </a:p>
            </p:txBody>
          </p:sp>
        </mc:Choice>
        <mc:Fallback>
          <p:sp>
            <p:nvSpPr>
              <p:cNvPr id="5" name="内容占位符 3"/>
              <p:cNvSpPr txBox="1">
                <a:spLocks noRot="1" noChangeAspect="1" noMove="1" noResize="1" noEditPoints="1" noAdjustHandles="1" noChangeArrowheads="1" noChangeShapeType="1" noTextEdit="1"/>
              </p:cNvSpPr>
              <p:nvPr/>
            </p:nvSpPr>
            <p:spPr bwMode="auto">
              <a:xfrm>
                <a:off x="360854" y="836712"/>
                <a:ext cx="11485848" cy="3121239"/>
              </a:xfrm>
              <a:prstGeom prst="rect">
                <a:avLst/>
              </a:prstGeom>
              <a:blipFill rotWithShape="1">
                <a:blip r:embed="rId1"/>
                <a:stretch>
                  <a:fillRect l="-2" t="-13" r="1" b="2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图片 8"/>
          <p:cNvPicPr>
            <a:picLocks noChangeAspect="1"/>
          </p:cNvPicPr>
          <p:nvPr/>
        </p:nvPicPr>
        <p:blipFill>
          <a:blip r:embed="rId2"/>
          <a:stretch>
            <a:fillRect/>
          </a:stretch>
        </p:blipFill>
        <p:spPr>
          <a:xfrm>
            <a:off x="6167214" y="3142300"/>
            <a:ext cx="1497626" cy="72504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98842"/>
            <a:ext cx="11485848" cy="175432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元素常见化合价有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氮气中氮元素呈</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处于中间价态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故氮气既有氧化性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、镁等反应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又有还原性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0454;FounderCES"/>
          <p:cNvPicPr/>
          <p:nvPr/>
        </p:nvPicPr>
        <p:blipFill>
          <a:blip r:embed="rId1"/>
          <a:stretch>
            <a:fillRect/>
          </a:stretch>
        </p:blipFill>
        <p:spPr>
          <a:xfrm>
            <a:off x="499884" y="980728"/>
            <a:ext cx="1778898" cy="41502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氮的固定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）概念：将大气中游离态的氮转化为氮的化合物的过程称为氮的固定。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径</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15718" y="2518001"/>
          <a:ext cx="11430984" cy="1645920"/>
        </p:xfrm>
        <a:graphic>
          <a:graphicData uri="http://schemas.openxmlformats.org/drawingml/2006/table">
            <a:tbl>
              <a:tblPr firstRow="1" firstCol="1" bandRow="1"/>
              <a:tblGrid>
                <a:gridCol w="1530223"/>
                <a:gridCol w="9900761"/>
              </a:tblGrid>
              <a:tr h="539918">
                <a:tc row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自然固氮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大自然通过闪电释放的能量将空气中的氮气转化为含氮的化合物</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155" marR="2115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323951">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通过豆科植物的根瘤菌将氮气转化成氨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155" marR="2115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3991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人工固氮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人类通过控制条件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将氮气氧化或还原为氮的化合物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如工业合成氨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1155" marR="2115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氮的氧化物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550590" y="2060848"/>
          <a:ext cx="11296112" cy="1645920"/>
        </p:xfrm>
        <a:graphic>
          <a:graphicData uri="http://schemas.openxmlformats.org/drawingml/2006/table">
            <a:tbl>
              <a:tblPr firstRow="1" firstCol="1" bandRow="1"/>
              <a:tblGrid>
                <a:gridCol w="1941034"/>
                <a:gridCol w="3262179"/>
                <a:gridCol w="6092899"/>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物理性质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无色气体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密度比空气略大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不溶于水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红棕色有刺激性气味的气体</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密度比空气大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易液化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06573" y="908720"/>
              <a:ext cx="11377264" cy="5157724"/>
            </p:xfrm>
            <a:graphic>
              <a:graphicData uri="http://schemas.openxmlformats.org/drawingml/2006/table">
                <a:tbl>
                  <a:tblPr firstRow="1" firstCol="1" bandRow="1"/>
                  <a:tblGrid>
                    <a:gridCol w="360041"/>
                    <a:gridCol w="2016224"/>
                    <a:gridCol w="3816424"/>
                    <a:gridCol w="5184575"/>
                  </a:tblGrid>
                  <a:tr h="0">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341299">
                    <a:tc rowSpan="6">
                      <a:txBody>
                        <a:bodyPr/>
                        <a:lstStyle/>
                        <a:p>
                          <a:pPr algn="ctr" hangingPunct="0">
                            <a:lnSpc>
                              <a:spcPct val="120000"/>
                            </a:lnSpc>
                            <a:spcAft>
                              <a:spcPts val="0"/>
                            </a:spcAft>
                          </a:pP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毒性</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大气污染物之一</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使人中毒的原理与</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相同</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都是与血红蛋白结合而使其失去输送</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的功能</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大气污染物之一</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vMerge="1">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不是</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r h="350872">
                    <a:tc vMerge="1">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水反</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19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工业生产硝</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酸</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273039">
                    <a:tc vMerge="1">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与氧</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气反</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19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常温下很容易与氧气化合</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常用于检验</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一般情况下不反应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vMerge="1">
                      <a:tcPr/>
                    </a:tc>
                    <a:tc>
                      <a:txBody>
                        <a:bodyPr/>
                        <a:lstStyle/>
                        <a:p>
                          <a:pPr algn="just"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19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液反应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2NaOH</a:t>
                          </a:r>
                          <a14:m>
                            <m:oMath xmlns:m="http://schemas.openxmlformats.org/officeDocument/2006/math">
                              <m:f>
                                <m:f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19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269887">
                    <a:tc vMerge="1">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身二</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19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红棕色</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
                                <a:rPr lang="en-US" sz="19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oMath>
                          </a14:m>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无色</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148338">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实验室</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制取</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原理</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pPr algn="just"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3Cu</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稀</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19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endParaRPr i="1">
                            <a:latin typeface="Cambria Math" panose="02040503050406030204" pitchFamily="18" charset="0"/>
                          </a:endParaRPr>
                        </a:p>
                        <a:p>
                          <a:pPr algn="just"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3Cu</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en-US" sz="19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只能用排水法收集</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19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19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19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只能用向上排空气法收集</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对环</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境的</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导致光化学烟雾和酸雨</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破坏臭氧层</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bl>
              </a:graphicData>
            </a:graphic>
          </p:graphicFrame>
        </mc:Choice>
        <mc:Fallback xmlns="">
          <p:graphicFrame>
            <p:nvGraphicFramePr>
              <p:cNvPr id="4" name="表格 3"/>
              <p:cNvGraphicFramePr>
                <a:graphicFrameLocks noGrp="1"/>
              </p:cNvGraphicFramePr>
              <p:nvPr/>
            </p:nvGraphicFramePr>
            <p:xfrm>
              <a:off x="406573" y="908720"/>
              <a:ext cx="11377264" cy="5157724"/>
            </p:xfrm>
            <a:graphic>
              <a:graphicData uri="http://schemas.openxmlformats.org/drawingml/2006/table">
                <a:tbl>
                  <a:tblPr firstRow="1" firstCol="1" bandRow="1"/>
                  <a:tblGrid>
                    <a:gridCol w="360041"/>
                    <a:gridCol w="2016224"/>
                    <a:gridCol w="3816424"/>
                    <a:gridCol w="5184575"/>
                  </a:tblGrid>
                  <a:tr h="0">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341299">
                    <a:tc rowSpan="6">
                      <a:txBody>
                        <a:bodyPr/>
                        <a:lstStyle/>
                        <a:p>
                          <a:pPr algn="ctr" hangingPunct="0">
                            <a:lnSpc>
                              <a:spcPct val="120000"/>
                            </a:lnSpc>
                            <a:spcAft>
                              <a:spcPts val="0"/>
                            </a:spcAft>
                          </a:pP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毒性</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大气污染物之一</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使人中毒的原理与</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相同</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都是与血红蛋白结合而使其失去输送</a:t>
                          </a:r>
                          <a:r>
                            <a:rPr lang="en-US"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19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19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的功能</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大气污染物之一</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vMerge="1">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酸性</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不是</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r h="494030">
                    <a:tc vMerge="1">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水反</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841375">
                    <a:tc vMerge="1">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与氧</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气反</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一般情况下不反应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94030">
                    <a:tc vMerge="1">
                      <a:tcPr/>
                    </a:tc>
                    <a:tc>
                      <a:txBody>
                        <a:bodyPr/>
                        <a:lstStyle/>
                        <a:p>
                          <a:pPr algn="just"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19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液反应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不反应</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347345">
                    <a:tc vMerge="1">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自</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身二</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聚</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1188720">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实验室</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制取</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原理</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endParaRPr lang="zh-CN"/>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endParaRPr lang="zh-CN"/>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0">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对环</a:t>
                          </a:r>
                          <a:r>
                            <a:rPr lang="zh-CN" sz="19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境的</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gridSpan="2">
                      <a:txBody>
                        <a:bodyPr/>
                        <a:lstStyle/>
                        <a:p>
                          <a:pPr algn="ctr" hangingPunct="0">
                            <a:lnSpc>
                              <a:spcPct val="120000"/>
                            </a:lnSpc>
                            <a:spcAft>
                              <a:spcPts val="0"/>
                            </a:spcAft>
                          </a:pP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导致光化学烟雾和酸雨</a:t>
                          </a:r>
                          <a:r>
                            <a:rPr lang="zh-CN" sz="19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19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破坏臭氧层</a:t>
                          </a:r>
                          <a:endParaRPr lang="zh-CN" sz="1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148" marR="4148"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r>
                </a:tbl>
              </a:graphicData>
            </a:graphic>
          </p:graphicFrame>
        </mc:Fallback>
      </mc:AlternateContent>
      <p:pic>
        <p:nvPicPr>
          <p:cNvPr id="5" name="图片 4"/>
          <p:cNvPicPr>
            <a:picLocks noChangeAspect="1"/>
          </p:cNvPicPr>
          <p:nvPr/>
        </p:nvPicPr>
        <p:blipFill>
          <a:blip r:embed="rId2"/>
          <a:stretch>
            <a:fillRect/>
          </a:stretch>
        </p:blipFill>
        <p:spPr>
          <a:xfrm>
            <a:off x="8903518" y="4508360"/>
            <a:ext cx="648072" cy="23621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6782</Words>
  <Application>WPS 演示</Application>
  <PresentationFormat>自定义</PresentationFormat>
  <Paragraphs>459</Paragraphs>
  <Slides>45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45</vt:i4>
      </vt:variant>
    </vt:vector>
  </HeadingPairs>
  <TitlesOfParts>
    <vt:vector size="57"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458</cp:revision>
  <dcterms:created xsi:type="dcterms:W3CDTF">2020-11-06T05:24:00Z</dcterms:created>
  <dcterms:modified xsi:type="dcterms:W3CDTF">2025-10-21T03:12:21Z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981E87C2784F43A1B6873C11E279BF26_12</vt:lpwstr>
  </property>
</Properties>
</file>